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57" r:id="rId3"/>
    <p:sldId id="282" r:id="rId4"/>
    <p:sldId id="259" r:id="rId5"/>
    <p:sldId id="292" r:id="rId6"/>
    <p:sldId id="261" r:id="rId7"/>
    <p:sldId id="263" r:id="rId8"/>
    <p:sldId id="284" r:id="rId9"/>
    <p:sldId id="265" r:id="rId10"/>
    <p:sldId id="267" r:id="rId11"/>
    <p:sldId id="266" r:id="rId12"/>
    <p:sldId id="269" r:id="rId13"/>
    <p:sldId id="290" r:id="rId14"/>
    <p:sldId id="270" r:id="rId15"/>
    <p:sldId id="293" r:id="rId16"/>
    <p:sldId id="281" r:id="rId17"/>
    <p:sldId id="291" r:id="rId18"/>
    <p:sldId id="294" r:id="rId19"/>
    <p:sldId id="288" r:id="rId20"/>
    <p:sldId id="273" r:id="rId21"/>
    <p:sldId id="274" r:id="rId22"/>
    <p:sldId id="286" r:id="rId23"/>
    <p:sldId id="276" r:id="rId24"/>
    <p:sldId id="295"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180" autoAdjust="0"/>
  </p:normalViewPr>
  <p:slideViewPr>
    <p:cSldViewPr snapToGrid="0" snapToObjects="1">
      <p:cViewPr varScale="1">
        <p:scale>
          <a:sx n="79" d="100"/>
          <a:sy n="79" d="100"/>
        </p:scale>
        <p:origin x="133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12/19/2014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endParaRPr lang="en-US" dirty="0" smtClean="0"/>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3227566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The</a:t>
            </a:r>
            <a:r>
              <a:rPr lang="en-US" baseline="0" dirty="0" smtClean="0"/>
              <a:t> surface area of the plasma membrane must be large enough to adequately exchange materials. Smaller cells have a more favorable surface area-to-volume ratio for exchange of materials with the environment.</a:t>
            </a: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3746858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plants, many ions are transported</a:t>
            </a:r>
            <a:r>
              <a:rPr lang="en-US" baseline="0" dirty="0" smtClean="0"/>
              <a:t> by cotransport. Plants use the energy in the H</a:t>
            </a:r>
            <a:r>
              <a:rPr lang="en-US" baseline="30000" dirty="0" smtClean="0"/>
              <a:t>+</a:t>
            </a:r>
            <a:r>
              <a:rPr lang="en-US" baseline="0" dirty="0" smtClean="0"/>
              <a:t> gradient and the membrane potential to drive the active transport of many solutes, such as nitrate. The top picture shows how active transport of hydrogen ions establishes the H</a:t>
            </a:r>
            <a:r>
              <a:rPr lang="en-US" baseline="30000" dirty="0" smtClean="0"/>
              <a:t>+ </a:t>
            </a:r>
            <a:r>
              <a:rPr lang="en-US" baseline="0" dirty="0" smtClean="0"/>
              <a:t>gradient.</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3246338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 students that molecules and</a:t>
            </a:r>
            <a:r>
              <a:rPr lang="en-US" baseline="0" dirty="0" smtClean="0"/>
              <a:t> atoms from the environment are necessary to build new molecules.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537188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14981192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1374935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Homeostatic mechanisms reflect common ancestry but changes in regulation occur in response to different environmental conditions.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1111028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a:t>
            </a:r>
            <a:r>
              <a:rPr lang="en-US" baseline="0" dirty="0" smtClean="0"/>
              <a:t> a few moments to review osmosis in plant cells.</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3141361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Water at atmospheric pressure has a pressure potential of zero.</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22744249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b="0" kern="1200" dirty="0" smtClean="0">
                <a:solidFill>
                  <a:schemeClr val="tx1"/>
                </a:solidFill>
                <a:effectLst/>
                <a:latin typeface="+mn-lt"/>
                <a:ea typeface="+mn-ea"/>
                <a:cs typeface="+mn-cs"/>
              </a:rPr>
              <a:t>Released 2006 B Question 2 d</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14981192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smtClean="0">
                <a:solidFill>
                  <a:schemeClr val="tx1"/>
                </a:solidFill>
                <a:effectLst/>
                <a:latin typeface="+mn-lt"/>
                <a:ea typeface="+mn-ea"/>
                <a:cs typeface="+mn-cs"/>
              </a:rPr>
              <a:t>Released </a:t>
            </a:r>
            <a:r>
              <a:rPr lang="en-US" sz="1100" b="0" kern="1200" dirty="0" smtClean="0">
                <a:solidFill>
                  <a:schemeClr val="tx1"/>
                </a:solidFill>
                <a:effectLst/>
                <a:latin typeface="+mn-lt"/>
                <a:ea typeface="+mn-ea"/>
                <a:cs typeface="+mn-cs"/>
              </a:rPr>
              <a:t>2011 Question 1 a and </a:t>
            </a:r>
            <a:r>
              <a:rPr lang="en-US" sz="1200" b="0" kern="1200" dirty="0" smtClean="0">
                <a:solidFill>
                  <a:schemeClr val="tx1"/>
                </a:solidFill>
                <a:effectLst/>
                <a:latin typeface="+mn-lt"/>
                <a:ea typeface="+mn-ea"/>
                <a:cs typeface="+mn-cs"/>
              </a:rPr>
              <a:t>b </a:t>
            </a:r>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23</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3012589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 students that membranes are selectively permeable</a:t>
            </a:r>
            <a:r>
              <a:rPr lang="en-US" baseline="0" dirty="0" smtClean="0"/>
              <a:t> due to their structure. Small nonpolar molecules such as oxygen can freely pass while hydrophilic substances like glucose have to move through embedded channel and transport proteins.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3146063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Help students trace the path</a:t>
            </a:r>
            <a:r>
              <a:rPr lang="en-US" baseline="0" dirty="0" smtClean="0"/>
              <a:t> of the protein.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good place to review structures</a:t>
            </a:r>
            <a:r>
              <a:rPr lang="en-US" baseline="0" dirty="0" smtClean="0"/>
              <a:t> and functions of ribosomes, RER, and Golgi.</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2297788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a:t>
            </a:r>
            <a:r>
              <a:rPr lang="en-US" baseline="0" dirty="0" smtClean="0"/>
              <a:t> 50 minutes, the protein was no longer traceable in the cell and therefore it performs an extracellular function.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2533625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Membranes</a:t>
            </a:r>
            <a:r>
              <a:rPr lang="en-US" baseline="0" dirty="0" smtClean="0"/>
              <a:t> and membrane-bound organelles in eukaryotic cells localize intracellular metabolic processes. </a:t>
            </a:r>
            <a:r>
              <a:rPr lang="en-US" sz="1200" kern="1200" dirty="0" smtClean="0">
                <a:solidFill>
                  <a:schemeClr val="tx1"/>
                </a:solidFill>
                <a:effectLst/>
                <a:latin typeface="+mn-lt"/>
                <a:ea typeface="+mn-ea"/>
                <a:cs typeface="+mn-cs"/>
              </a:rPr>
              <a:t>Compartmentalization increases efficiency of processes. </a:t>
            </a:r>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1815462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9</a:t>
            </a:fld>
            <a:endParaRPr lang="en-US" dirty="0"/>
          </a:p>
        </p:txBody>
      </p:sp>
    </p:spTree>
    <p:extLst>
      <p:ext uri="{BB962C8B-B14F-4D97-AF65-F5344CB8AC3E}">
        <p14:creationId xmlns:p14="http://schemas.microsoft.com/office/powerpoint/2010/main" val="1391685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12/19/2014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12/19/2014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371600" y="3440430"/>
            <a:ext cx="6400800" cy="1752600"/>
          </a:xfrm>
        </p:spPr>
        <p:txBody>
          <a:bodyPr>
            <a:normAutofit fontScale="92500"/>
          </a:bodyPr>
          <a:lstStyle/>
          <a:p>
            <a:r>
              <a:rPr lang="en-US" sz="6600" b="1" dirty="0" smtClean="0">
                <a:solidFill>
                  <a:srgbClr val="C00000"/>
                </a:solidFill>
              </a:rPr>
              <a:t>Cells and Transport</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6</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a:t>
            </a:r>
            <a:r>
              <a:rPr lang="en-US" sz="3600" b="1" dirty="0">
                <a:solidFill>
                  <a:srgbClr val="002060"/>
                </a:solidFill>
              </a:rPr>
              <a:t>l</a:t>
            </a:r>
            <a:r>
              <a:rPr lang="en-US" sz="3600" b="1" dirty="0" smtClean="0">
                <a:solidFill>
                  <a:srgbClr val="002060"/>
                </a:solidFill>
              </a:rPr>
              <a:t>arger </a:t>
            </a:r>
            <a:r>
              <a:rPr lang="en-US" sz="3600" b="1" dirty="0">
                <a:solidFill>
                  <a:srgbClr val="002060"/>
                </a:solidFill>
              </a:rPr>
              <a:t>cells </a:t>
            </a:r>
            <a:r>
              <a:rPr lang="en-US" sz="3600" b="1" dirty="0" smtClean="0">
                <a:solidFill>
                  <a:srgbClr val="002060"/>
                </a:solidFill>
              </a:rPr>
              <a:t>do not have </a:t>
            </a:r>
            <a:r>
              <a:rPr lang="en-US" sz="3600" b="1" dirty="0">
                <a:solidFill>
                  <a:srgbClr val="002060"/>
                </a:solidFill>
              </a:rPr>
              <a:t>a </a:t>
            </a:r>
            <a:r>
              <a:rPr lang="en-US" sz="3600" b="1" dirty="0" smtClean="0">
                <a:solidFill>
                  <a:srgbClr val="002060"/>
                </a:solidFill>
              </a:rPr>
              <a:t>favorable surface area-to-volume </a:t>
            </a:r>
            <a:r>
              <a:rPr lang="en-US" sz="3600" b="1" dirty="0">
                <a:solidFill>
                  <a:srgbClr val="002060"/>
                </a:solidFill>
              </a:rPr>
              <a:t>ratio </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C:\Users\Daniel\Pictures\123279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1486" y="803907"/>
            <a:ext cx="5564945" cy="556494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28953" y="1268168"/>
            <a:ext cx="3028071" cy="1143000"/>
          </a:xfrm>
        </p:spPr>
        <p:txBody>
          <a:bodyPr>
            <a:normAutofit fontScale="90000"/>
          </a:bodyPr>
          <a:lstStyle/>
          <a:p>
            <a:r>
              <a:rPr lang="en-US" sz="3600" b="1" dirty="0" smtClean="0"/>
              <a:t>Surface area-to-volume ratios affect the ability to obtain nutrients and eliminate wastes</a:t>
            </a:r>
            <a:endParaRPr lang="en-US" sz="3600" b="1" dirty="0"/>
          </a:p>
        </p:txBody>
      </p:sp>
    </p:spTree>
    <p:extLst>
      <p:ext uri="{BB962C8B-B14F-4D97-AF65-F5344CB8AC3E}">
        <p14:creationId xmlns:p14="http://schemas.microsoft.com/office/powerpoint/2010/main" val="28098774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nitrate is moving against its concentration gradient</a:t>
            </a:r>
            <a:endParaRPr lang="en-US" sz="3600" b="1" dirty="0">
              <a:solidFill>
                <a:srgbClr val="002060"/>
              </a:solidFill>
            </a:endParaRPr>
          </a:p>
        </p:txBody>
      </p:sp>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377827"/>
            <a:ext cx="3660961" cy="1143000"/>
          </a:xfrm>
        </p:spPr>
        <p:txBody>
          <a:bodyPr>
            <a:noAutofit/>
          </a:bodyPr>
          <a:lstStyle/>
          <a:p>
            <a:r>
              <a:rPr lang="en-US" sz="3600" b="1" dirty="0" smtClean="0"/>
              <a:t>Cotransport</a:t>
            </a:r>
            <a:endParaRPr lang="en-US" sz="3600" b="1" dirty="0"/>
          </a:p>
        </p:txBody>
      </p:sp>
      <p:pic>
        <p:nvPicPr>
          <p:cNvPr id="4" name="Content Placeholder 3" descr="http://image.slidesharecdn.com/36lecturepresentation-130306071224-phpapp01/95/36-lecture-presentation-25-638.jpg?cb=1362575673"/>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37511" y="-228600"/>
            <a:ext cx="5826442" cy="4183381"/>
          </a:xfrm>
          <a:prstGeom prst="rect">
            <a:avLst/>
          </a:prstGeom>
          <a:noFill/>
          <a:ln>
            <a:noFill/>
          </a:ln>
        </p:spPr>
      </p:pic>
      <p:pic>
        <p:nvPicPr>
          <p:cNvPr id="5" name="Picture 4" descr="http://image.slidesharecdn.com/36lecturepresentation-130306071224-phpapp01/95/36-lecture-presentation-28-638.jpg?cb=1362575673"/>
          <p:cNvPicPr/>
          <p:nvPr/>
        </p:nvPicPr>
        <p:blipFill>
          <a:blip r:embed="rId4">
            <a:extLst>
              <a:ext uri="{28A0092B-C50C-407E-A947-70E740481C1C}">
                <a14:useLocalDpi xmlns:a14="http://schemas.microsoft.com/office/drawing/2010/main" val="0"/>
              </a:ext>
            </a:extLst>
          </a:blip>
          <a:srcRect/>
          <a:stretch>
            <a:fillRect/>
          </a:stretch>
        </p:blipFill>
        <p:spPr bwMode="auto">
          <a:xfrm>
            <a:off x="2943225" y="3074670"/>
            <a:ext cx="5820728" cy="4126229"/>
          </a:xfrm>
          <a:prstGeom prst="rect">
            <a:avLst/>
          </a:prstGeom>
          <a:noFill/>
          <a:ln>
            <a:noFill/>
          </a:ln>
        </p:spPr>
      </p:pic>
    </p:spTree>
    <p:extLst>
      <p:ext uri="{BB962C8B-B14F-4D97-AF65-F5344CB8AC3E}">
        <p14:creationId xmlns:p14="http://schemas.microsoft.com/office/powerpoint/2010/main" val="18672456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8</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3600" b="1" dirty="0" smtClean="0">
                <a:solidFill>
                  <a:srgbClr val="002060"/>
                </a:solidFill>
              </a:rPr>
              <a:t>Clue: both proteins and nucleic acids contain nitrogen</a:t>
            </a:r>
            <a:endParaRPr lang="en-US" sz="3600" b="1" dirty="0">
              <a:solidFill>
                <a:srgbClr val="002060"/>
              </a:solidFill>
            </a:endParaRPr>
          </a:p>
        </p:txBody>
      </p:sp>
    </p:spTree>
    <p:extLst>
      <p:ext uri="{BB962C8B-B14F-4D97-AF65-F5344CB8AC3E}">
        <p14:creationId xmlns:p14="http://schemas.microsoft.com/office/powerpoint/2010/main" val="12735423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Chapter_55\B_Jpeg_Images\55_Labeled_Images\55_14cNitrogenCycle-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94510" y="765810"/>
            <a:ext cx="4992278" cy="5360353"/>
          </a:xfrm>
          <a:prstGeom prst="rect">
            <a:avLst/>
          </a:prstGeom>
          <a:noFill/>
          <a:ln>
            <a:noFill/>
          </a:ln>
          <a:extLst/>
        </p:spPr>
      </p:pic>
      <p:sp>
        <p:nvSpPr>
          <p:cNvPr id="2" name="Title 1"/>
          <p:cNvSpPr>
            <a:spLocks noGrp="1"/>
          </p:cNvSpPr>
          <p:nvPr>
            <p:ph type="title"/>
          </p:nvPr>
        </p:nvSpPr>
        <p:spPr/>
        <p:txBody>
          <a:bodyPr>
            <a:normAutofit/>
          </a:bodyPr>
          <a:lstStyle/>
          <a:p>
            <a:pPr algn="l"/>
            <a:r>
              <a:rPr lang="en-US" sz="3600" b="1" dirty="0" smtClean="0"/>
              <a:t>Nitrogen Cycle</a:t>
            </a:r>
            <a:endParaRPr lang="en-US" sz="3600" b="1" dirty="0"/>
          </a:p>
        </p:txBody>
      </p:sp>
    </p:spTree>
    <p:extLst>
      <p:ext uri="{BB962C8B-B14F-4D97-AF65-F5344CB8AC3E}">
        <p14:creationId xmlns:p14="http://schemas.microsoft.com/office/powerpoint/2010/main" val="21866066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9</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freshwater fish need to minimize water intake </a:t>
            </a:r>
            <a:endParaRPr lang="en-US" sz="3600" b="1" dirty="0">
              <a:solidFill>
                <a:srgbClr val="002060"/>
              </a:solidFill>
            </a:endParaRPr>
          </a:p>
        </p:txBody>
      </p:sp>
    </p:spTree>
    <p:extLst>
      <p:ext uri="{BB962C8B-B14F-4D97-AF65-F5344CB8AC3E}">
        <p14:creationId xmlns:p14="http://schemas.microsoft.com/office/powerpoint/2010/main" val="6448152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 y="3143568"/>
            <a:ext cx="4069079" cy="2834322"/>
          </a:xfrm>
        </p:spPr>
        <p:txBody>
          <a:bodyPr>
            <a:noAutofit/>
          </a:bodyPr>
          <a:lstStyle/>
          <a:p>
            <a:r>
              <a:rPr lang="en-US" sz="3600" b="1" dirty="0" smtClean="0"/>
              <a:t>Divergence in osmoregulation due to adaptations in different environments</a:t>
            </a:r>
            <a:endParaRPr lang="en-US" sz="3600" b="1" dirty="0"/>
          </a:p>
        </p:txBody>
      </p:sp>
      <p:pic>
        <p:nvPicPr>
          <p:cNvPr id="4" name="Content Placeholder 3" descr="http://www.iupui.edu/~g115/assets/mod15/fish_osmoregulation_large.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434840" y="1017588"/>
            <a:ext cx="4709160" cy="5703252"/>
          </a:xfrm>
          <a:prstGeom prst="rect">
            <a:avLst/>
          </a:prstGeom>
          <a:noFill/>
          <a:ln>
            <a:noFill/>
          </a:ln>
        </p:spPr>
      </p:pic>
      <p:pic>
        <p:nvPicPr>
          <p:cNvPr id="5122" name="Picture 2" descr="http://bio1151b.nicerweb.com/Locked/media/ch07/07_13WaterBalance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590" y="137160"/>
            <a:ext cx="5118535" cy="2137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99187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Osmosis in Plant Cells</a:t>
            </a:r>
            <a:endParaRPr lang="en-US" sz="3600" b="1" dirty="0"/>
          </a:p>
        </p:txBody>
      </p:sp>
      <p:pic>
        <p:nvPicPr>
          <p:cNvPr id="4" name="Content Placeholder 3" descr="http://bio1903.nicerweb.com/doc/class/bio1151/Locked/media/ch07/07_13WaterBalanceP.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913093"/>
            <a:ext cx="8229600" cy="3436536"/>
          </a:xfrm>
          <a:prstGeom prst="rect">
            <a:avLst/>
          </a:prstGeom>
          <a:noFill/>
          <a:ln>
            <a:noFill/>
          </a:ln>
        </p:spPr>
      </p:pic>
    </p:spTree>
    <p:extLst>
      <p:ext uri="{BB962C8B-B14F-4D97-AF65-F5344CB8AC3E}">
        <p14:creationId xmlns:p14="http://schemas.microsoft.com/office/powerpoint/2010/main" val="3891558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1042" y="4991516"/>
            <a:ext cx="3268395" cy="183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171700" y="114936"/>
            <a:ext cx="5280660" cy="1143000"/>
          </a:xfrm>
        </p:spPr>
        <p:txBody>
          <a:bodyPr>
            <a:normAutofit/>
          </a:bodyPr>
          <a:lstStyle/>
          <a:p>
            <a:r>
              <a:rPr lang="en-US" sz="3600" b="1" dirty="0" smtClean="0"/>
              <a:t>Math Grid In 1</a:t>
            </a:r>
            <a:endParaRPr lang="en-US" sz="3600" b="1" dirty="0"/>
          </a:p>
        </p:txBody>
      </p:sp>
      <p:sp>
        <p:nvSpPr>
          <p:cNvPr id="3" name="Content Placeholder 2"/>
          <p:cNvSpPr>
            <a:spLocks noGrp="1"/>
          </p:cNvSpPr>
          <p:nvPr>
            <p:ph idx="1"/>
          </p:nvPr>
        </p:nvSpPr>
        <p:spPr>
          <a:xfrm>
            <a:off x="182880" y="1257936"/>
            <a:ext cx="8263890" cy="4960620"/>
          </a:xfrm>
        </p:spPr>
        <p:txBody>
          <a:bodyPr>
            <a:normAutofit fontScale="77500" lnSpcReduction="20000"/>
          </a:bodyPr>
          <a:lstStyle/>
          <a:p>
            <a:pPr marL="0" indent="0">
              <a:buNone/>
            </a:pPr>
            <a:r>
              <a:rPr lang="en-US" sz="4000" b="1" dirty="0" smtClean="0"/>
              <a:t>The correct answer: </a:t>
            </a:r>
            <a:r>
              <a:rPr lang="en-US" sz="4000" b="1" dirty="0" smtClean="0">
                <a:solidFill>
                  <a:srgbClr val="C00000"/>
                </a:solidFill>
              </a:rPr>
              <a:t>86</a:t>
            </a:r>
          </a:p>
          <a:p>
            <a:pPr marL="0" indent="0">
              <a:buNone/>
            </a:pPr>
            <a:endParaRPr lang="en-US" sz="4000" b="1" dirty="0"/>
          </a:p>
          <a:p>
            <a:pPr marL="0" indent="0">
              <a:buNone/>
            </a:pPr>
            <a:r>
              <a:rPr lang="en-US" sz="4000" b="1" dirty="0" smtClean="0"/>
              <a:t>Solution:	</a:t>
            </a:r>
            <a:endParaRPr lang="en-US" sz="4000" b="1" dirty="0"/>
          </a:p>
          <a:p>
            <a:pPr marL="0" indent="0">
              <a:buNone/>
            </a:pPr>
            <a:endParaRPr lang="en-US" sz="1800" b="1" dirty="0" smtClean="0"/>
          </a:p>
          <a:p>
            <a:pPr marL="0" indent="0">
              <a:buNone/>
            </a:pPr>
            <a:r>
              <a:rPr lang="en-US" sz="4000" dirty="0" smtClean="0"/>
              <a:t>	</a:t>
            </a:r>
            <a:r>
              <a:rPr lang="en-US" sz="3600" b="1" dirty="0" smtClean="0">
                <a:solidFill>
                  <a:srgbClr val="002060"/>
                </a:solidFill>
              </a:rPr>
              <a:t>Egg cell</a:t>
            </a:r>
            <a:r>
              <a:rPr lang="en-US" sz="3600" dirty="0">
                <a:solidFill>
                  <a:srgbClr val="002060"/>
                </a:solidFill>
              </a:rPr>
              <a:t>:</a:t>
            </a:r>
            <a:r>
              <a:rPr lang="en-US" sz="3600" dirty="0" smtClean="0">
                <a:solidFill>
                  <a:srgbClr val="002060"/>
                </a:solidFill>
              </a:rPr>
              <a:t> diameter = 130 µm, radius = 65 µm</a:t>
            </a:r>
          </a:p>
          <a:p>
            <a:pPr marL="0" indent="0">
              <a:buNone/>
            </a:pPr>
            <a:r>
              <a:rPr lang="en-US" sz="3600" dirty="0" smtClean="0">
                <a:solidFill>
                  <a:srgbClr val="002060"/>
                </a:solidFill>
              </a:rPr>
              <a:t>	SA = 4</a:t>
            </a:r>
            <a:r>
              <a:rPr lang="el-GR" sz="3600" dirty="0" smtClean="0">
                <a:solidFill>
                  <a:srgbClr val="002060"/>
                </a:solidFill>
              </a:rPr>
              <a:t>π</a:t>
            </a:r>
            <a:r>
              <a:rPr lang="en-US" sz="3600" dirty="0" smtClean="0">
                <a:solidFill>
                  <a:srgbClr val="002060"/>
                </a:solidFill>
              </a:rPr>
              <a:t> x 65</a:t>
            </a:r>
            <a:r>
              <a:rPr lang="en-US" sz="3600" baseline="30000" dirty="0" smtClean="0">
                <a:solidFill>
                  <a:srgbClr val="002060"/>
                </a:solidFill>
              </a:rPr>
              <a:t>2 </a:t>
            </a:r>
            <a:r>
              <a:rPr lang="en-US" sz="3600" dirty="0" smtClean="0">
                <a:solidFill>
                  <a:srgbClr val="002060"/>
                </a:solidFill>
              </a:rPr>
              <a:t>= 53,066 µm</a:t>
            </a:r>
            <a:r>
              <a:rPr lang="en-US" sz="3600" baseline="30000" dirty="0" smtClean="0">
                <a:solidFill>
                  <a:srgbClr val="002060"/>
                </a:solidFill>
              </a:rPr>
              <a:t>2</a:t>
            </a:r>
          </a:p>
          <a:p>
            <a:endParaRPr lang="en-US" sz="3600" dirty="0" smtClean="0"/>
          </a:p>
          <a:p>
            <a:pPr marL="0" indent="0">
              <a:buNone/>
            </a:pPr>
            <a:r>
              <a:rPr lang="en-US" sz="3600" dirty="0" smtClean="0"/>
              <a:t>	</a:t>
            </a:r>
            <a:r>
              <a:rPr lang="en-US" sz="3600" b="1" dirty="0" smtClean="0">
                <a:solidFill>
                  <a:srgbClr val="006600"/>
                </a:solidFill>
              </a:rPr>
              <a:t>Lymphocyte</a:t>
            </a:r>
            <a:r>
              <a:rPr lang="en-US" sz="3600" dirty="0" smtClean="0">
                <a:solidFill>
                  <a:srgbClr val="006600"/>
                </a:solidFill>
              </a:rPr>
              <a:t>:  diameter = 14 µm, radius = 7 µm</a:t>
            </a:r>
          </a:p>
          <a:p>
            <a:pPr marL="0" indent="0">
              <a:buNone/>
            </a:pPr>
            <a:r>
              <a:rPr lang="en-US" sz="3600" dirty="0" smtClean="0">
                <a:solidFill>
                  <a:srgbClr val="006600"/>
                </a:solidFill>
              </a:rPr>
              <a:t>	SA </a:t>
            </a:r>
            <a:r>
              <a:rPr lang="en-US" sz="3600" dirty="0">
                <a:solidFill>
                  <a:srgbClr val="006600"/>
                </a:solidFill>
              </a:rPr>
              <a:t>= 4</a:t>
            </a:r>
            <a:r>
              <a:rPr lang="el-GR" sz="3600" dirty="0">
                <a:solidFill>
                  <a:srgbClr val="006600"/>
                </a:solidFill>
              </a:rPr>
              <a:t>π</a:t>
            </a:r>
            <a:r>
              <a:rPr lang="en-US" sz="3600" dirty="0">
                <a:solidFill>
                  <a:srgbClr val="006600"/>
                </a:solidFill>
              </a:rPr>
              <a:t> x 7</a:t>
            </a:r>
            <a:r>
              <a:rPr lang="en-US" sz="3600" baseline="30000" dirty="0" smtClean="0">
                <a:solidFill>
                  <a:srgbClr val="006600"/>
                </a:solidFill>
              </a:rPr>
              <a:t>2 </a:t>
            </a:r>
            <a:r>
              <a:rPr lang="en-US" sz="3600" dirty="0">
                <a:solidFill>
                  <a:srgbClr val="006600"/>
                </a:solidFill>
              </a:rPr>
              <a:t>= </a:t>
            </a:r>
            <a:r>
              <a:rPr lang="en-US" sz="3600" dirty="0" smtClean="0">
                <a:solidFill>
                  <a:srgbClr val="006600"/>
                </a:solidFill>
              </a:rPr>
              <a:t>615.44 µm</a:t>
            </a:r>
            <a:r>
              <a:rPr lang="en-US" sz="3600" baseline="30000" dirty="0" smtClean="0">
                <a:solidFill>
                  <a:srgbClr val="006600"/>
                </a:solidFill>
              </a:rPr>
              <a:t>2</a:t>
            </a:r>
            <a:endParaRPr lang="en-US" sz="3600" baseline="30000" dirty="0">
              <a:solidFill>
                <a:srgbClr val="006600"/>
              </a:solidFill>
            </a:endParaRPr>
          </a:p>
          <a:p>
            <a:pPr marL="0" indent="0">
              <a:buNone/>
            </a:pPr>
            <a:endParaRPr lang="en-US" sz="3600" dirty="0" smtClean="0"/>
          </a:p>
          <a:p>
            <a:pPr marL="0" indent="0">
              <a:buNone/>
            </a:pPr>
            <a:r>
              <a:rPr lang="en-US" sz="3600" dirty="0" smtClean="0"/>
              <a:t>	53,066/615.44 </a:t>
            </a:r>
            <a:r>
              <a:rPr lang="en-US" sz="3600" dirty="0"/>
              <a:t>= </a:t>
            </a:r>
            <a:r>
              <a:rPr lang="en-US" sz="3600" b="1" dirty="0"/>
              <a:t>86</a:t>
            </a:r>
          </a:p>
          <a:p>
            <a:endParaRPr lang="en-US" dirty="0">
              <a:solidFill>
                <a:srgbClr val="0000FF"/>
              </a:solidFill>
            </a:endParaRPr>
          </a:p>
        </p:txBody>
      </p:sp>
      <p:sp>
        <p:nvSpPr>
          <p:cNvPr id="4" name="TextBox 3"/>
          <p:cNvSpPr txBox="1"/>
          <p:nvPr/>
        </p:nvSpPr>
        <p:spPr>
          <a:xfrm>
            <a:off x="4520565" y="5392382"/>
            <a:ext cx="2594610" cy="830997"/>
          </a:xfrm>
          <a:prstGeom prst="rect">
            <a:avLst/>
          </a:prstGeom>
          <a:noFill/>
        </p:spPr>
        <p:txBody>
          <a:bodyPr wrap="square" rtlCol="0">
            <a:spAutoFit/>
          </a:bodyPr>
          <a:lstStyle/>
          <a:p>
            <a:pPr algn="ctr"/>
            <a:r>
              <a:rPr lang="en-US" sz="2400" b="1" dirty="0" smtClean="0"/>
              <a:t>Surface area of </a:t>
            </a:r>
          </a:p>
          <a:p>
            <a:pPr algn="ctr"/>
            <a:r>
              <a:rPr lang="en-US" sz="2400" b="1" dirty="0" smtClean="0"/>
              <a:t>a sphere = </a:t>
            </a:r>
            <a:endParaRPr lang="en-US" sz="2400" b="1" dirty="0"/>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glucose is polar and O</a:t>
            </a:r>
            <a:r>
              <a:rPr lang="en-US" sz="3600" b="1" baseline="-25000" dirty="0" smtClean="0">
                <a:solidFill>
                  <a:srgbClr val="002060"/>
                </a:solidFill>
              </a:rPr>
              <a:t>2</a:t>
            </a:r>
            <a:r>
              <a:rPr lang="en-US" sz="3600" b="1" dirty="0" smtClean="0">
                <a:solidFill>
                  <a:srgbClr val="002060"/>
                </a:solidFill>
              </a:rPr>
              <a:t> is nonpolar</a:t>
            </a:r>
            <a:endParaRPr lang="en-US" sz="3600" b="1" dirty="0">
              <a:solidFill>
                <a:srgbClr val="002060"/>
              </a:solidFill>
            </a:endParaRPr>
          </a:p>
        </p:txBody>
      </p: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2</a:t>
            </a:r>
            <a:endParaRPr lang="en-US" sz="3600" b="1" dirty="0"/>
          </a:p>
        </p:txBody>
      </p:sp>
      <p:sp>
        <p:nvSpPr>
          <p:cNvPr id="3" name="Content Placeholder 2"/>
          <p:cNvSpPr>
            <a:spLocks noGrp="1"/>
          </p:cNvSpPr>
          <p:nvPr>
            <p:ph idx="1"/>
          </p:nvPr>
        </p:nvSpPr>
        <p:spPr>
          <a:xfrm>
            <a:off x="640080" y="1417638"/>
            <a:ext cx="8229600" cy="4708525"/>
          </a:xfrm>
        </p:spPr>
        <p:txBody>
          <a:bodyPr>
            <a:normAutofit lnSpcReduction="10000"/>
          </a:bodyPr>
          <a:lstStyle/>
          <a:p>
            <a:pPr marL="0" lvl="0" indent="0">
              <a:buNone/>
            </a:pPr>
            <a:r>
              <a:rPr lang="en-US" sz="2800" b="1" dirty="0" smtClean="0">
                <a:sym typeface="Symbol"/>
              </a:rPr>
              <a:t>The correct answer: </a:t>
            </a:r>
            <a:r>
              <a:rPr lang="en-US" sz="2800" b="1" dirty="0" smtClean="0">
                <a:solidFill>
                  <a:srgbClr val="C00000"/>
                </a:solidFill>
                <a:sym typeface="Symbol"/>
              </a:rPr>
              <a:t>-14.2 bar</a:t>
            </a:r>
          </a:p>
          <a:p>
            <a:pPr marL="0" lvl="0" indent="0">
              <a:buNone/>
            </a:pPr>
            <a:endParaRPr lang="en-US" sz="2800" dirty="0">
              <a:sym typeface="Symbol"/>
            </a:endParaRPr>
          </a:p>
          <a:p>
            <a:pPr marL="0" lvl="0" indent="0">
              <a:buNone/>
            </a:pPr>
            <a:r>
              <a:rPr lang="en-US" sz="2800" b="1" dirty="0" smtClean="0">
                <a:sym typeface="Symbol"/>
              </a:rPr>
              <a:t>Solution:</a:t>
            </a:r>
          </a:p>
          <a:p>
            <a:pPr lvl="0">
              <a:buFont typeface="Symbol" pitchFamily="18" charset="2"/>
              <a:buChar char="y"/>
            </a:pPr>
            <a:r>
              <a:rPr lang="en-US" sz="2800" dirty="0" smtClean="0">
                <a:solidFill>
                  <a:srgbClr val="006600"/>
                </a:solidFill>
                <a:sym typeface="Symbol"/>
              </a:rPr>
              <a:t>= </a:t>
            </a:r>
            <a:r>
              <a:rPr lang="en-US" sz="2800" baseline="-25000" dirty="0" smtClean="0">
                <a:solidFill>
                  <a:srgbClr val="006600"/>
                </a:solidFill>
                <a:sym typeface="Symbol"/>
              </a:rPr>
              <a:t>S</a:t>
            </a:r>
            <a:r>
              <a:rPr lang="en-US" sz="2800" dirty="0" smtClean="0">
                <a:solidFill>
                  <a:srgbClr val="006600"/>
                </a:solidFill>
                <a:sym typeface="Symbol"/>
              </a:rPr>
              <a:t> + </a:t>
            </a:r>
            <a:r>
              <a:rPr lang="en-US" sz="2800" baseline="-25000" dirty="0" smtClean="0">
                <a:solidFill>
                  <a:srgbClr val="006600"/>
                </a:solidFill>
                <a:sym typeface="Symbol"/>
              </a:rPr>
              <a:t>P</a:t>
            </a:r>
          </a:p>
          <a:p>
            <a:pPr marL="0" lvl="0" indent="0">
              <a:buNone/>
            </a:pPr>
            <a:endParaRPr lang="en-US" sz="2800" baseline="-25000" dirty="0" smtClean="0">
              <a:sym typeface="Symbol"/>
            </a:endParaRPr>
          </a:p>
          <a:p>
            <a:pPr marL="0" lvl="0" indent="0">
              <a:buNone/>
            </a:pPr>
            <a:r>
              <a:rPr lang="en-US" sz="2800" dirty="0">
                <a:solidFill>
                  <a:srgbClr val="002060"/>
                </a:solidFill>
                <a:sym typeface="Symbol"/>
              </a:rPr>
              <a:t></a:t>
            </a:r>
            <a:r>
              <a:rPr lang="en-US" sz="2800" baseline="-25000" dirty="0">
                <a:solidFill>
                  <a:srgbClr val="002060"/>
                </a:solidFill>
                <a:sym typeface="Symbol"/>
              </a:rPr>
              <a:t>S </a:t>
            </a:r>
            <a:r>
              <a:rPr lang="en-US" sz="2800" dirty="0">
                <a:solidFill>
                  <a:srgbClr val="002060"/>
                </a:solidFill>
                <a:sym typeface="Symbol"/>
              </a:rPr>
              <a:t>= -</a:t>
            </a:r>
            <a:r>
              <a:rPr lang="en-US" sz="2800" dirty="0" smtClean="0">
                <a:solidFill>
                  <a:srgbClr val="002060"/>
                </a:solidFill>
                <a:sym typeface="Symbol"/>
              </a:rPr>
              <a:t>iCRT </a:t>
            </a:r>
          </a:p>
          <a:p>
            <a:pPr marL="0" lvl="0" indent="0">
              <a:buNone/>
            </a:pPr>
            <a:r>
              <a:rPr lang="en-US" sz="2800" dirty="0">
                <a:solidFill>
                  <a:srgbClr val="002060"/>
                </a:solidFill>
                <a:sym typeface="Symbol"/>
              </a:rPr>
              <a:t></a:t>
            </a:r>
            <a:r>
              <a:rPr lang="en-US" sz="2800" baseline="-25000" dirty="0">
                <a:solidFill>
                  <a:srgbClr val="002060"/>
                </a:solidFill>
                <a:sym typeface="Symbol"/>
              </a:rPr>
              <a:t>S </a:t>
            </a:r>
            <a:r>
              <a:rPr lang="en-US" sz="2800" dirty="0" smtClean="0">
                <a:solidFill>
                  <a:srgbClr val="002060"/>
                </a:solidFill>
                <a:sym typeface="Symbol"/>
              </a:rPr>
              <a:t> = -2 x 0.3M x 0.0831 liter bars/mole K x 285K</a:t>
            </a:r>
            <a:endParaRPr lang="en-US" sz="2800" baseline="-25000" dirty="0" smtClean="0">
              <a:solidFill>
                <a:srgbClr val="002060"/>
              </a:solidFill>
              <a:sym typeface="Symbol"/>
            </a:endParaRPr>
          </a:p>
          <a:p>
            <a:pPr marL="0" lvl="0" indent="0">
              <a:buNone/>
            </a:pPr>
            <a:r>
              <a:rPr lang="en-US" sz="2800" dirty="0" smtClean="0">
                <a:solidFill>
                  <a:srgbClr val="002060"/>
                </a:solidFill>
                <a:sym typeface="Symbol"/>
              </a:rPr>
              <a:t></a:t>
            </a:r>
            <a:r>
              <a:rPr lang="en-US" sz="2800" baseline="-25000" dirty="0" smtClean="0">
                <a:solidFill>
                  <a:srgbClr val="002060"/>
                </a:solidFill>
                <a:sym typeface="Symbol"/>
              </a:rPr>
              <a:t>S </a:t>
            </a:r>
            <a:r>
              <a:rPr lang="en-US" sz="2800" dirty="0" smtClean="0">
                <a:solidFill>
                  <a:srgbClr val="002060"/>
                </a:solidFill>
                <a:sym typeface="Symbol"/>
              </a:rPr>
              <a:t>= -14.2 bar</a:t>
            </a:r>
          </a:p>
          <a:p>
            <a:pPr marL="0" lvl="0" indent="0">
              <a:buNone/>
            </a:pPr>
            <a:endParaRPr lang="en-US" sz="2800" dirty="0">
              <a:solidFill>
                <a:srgbClr val="002060"/>
              </a:solidFill>
              <a:sym typeface="Symbol"/>
            </a:endParaRPr>
          </a:p>
          <a:p>
            <a:pPr marL="0" indent="0">
              <a:buNone/>
            </a:pPr>
            <a:r>
              <a:rPr lang="en-US" sz="2800" dirty="0">
                <a:sym typeface="Symbol"/>
              </a:rPr>
              <a:t> </a:t>
            </a:r>
            <a:r>
              <a:rPr lang="en-US" sz="2800" dirty="0" smtClean="0">
                <a:sym typeface="Symbol"/>
              </a:rPr>
              <a:t>= </a:t>
            </a:r>
            <a:r>
              <a:rPr lang="en-US" sz="2800" dirty="0">
                <a:sym typeface="Symbol"/>
              </a:rPr>
              <a:t></a:t>
            </a:r>
            <a:r>
              <a:rPr lang="en-US" sz="2800" baseline="-25000" dirty="0">
                <a:sym typeface="Symbol"/>
              </a:rPr>
              <a:t>S</a:t>
            </a:r>
            <a:r>
              <a:rPr lang="en-US" sz="2800" dirty="0">
                <a:sym typeface="Symbol"/>
              </a:rPr>
              <a:t> + </a:t>
            </a:r>
            <a:r>
              <a:rPr lang="en-US" sz="2800" baseline="-25000" dirty="0" smtClean="0">
                <a:sym typeface="Symbol"/>
              </a:rPr>
              <a:t>P </a:t>
            </a:r>
            <a:r>
              <a:rPr lang="en-US" sz="2800" dirty="0" smtClean="0">
                <a:sym typeface="Symbol"/>
              </a:rPr>
              <a:t>= -14.2 bar + 0 bar = </a:t>
            </a:r>
            <a:r>
              <a:rPr lang="en-US" sz="2800" b="1" dirty="0" smtClean="0">
                <a:sym typeface="Symbol"/>
              </a:rPr>
              <a:t>-14.2</a:t>
            </a:r>
            <a:r>
              <a:rPr lang="en-US" sz="2800" dirty="0" smtClean="0">
                <a:sym typeface="Symbol"/>
              </a:rPr>
              <a:t> bar</a:t>
            </a:r>
            <a:endParaRPr lang="en-US" sz="2800" dirty="0">
              <a:sym typeface="Symbol"/>
            </a:endParaRPr>
          </a:p>
          <a:p>
            <a:pPr marL="0" lvl="0" indent="0">
              <a:buNone/>
            </a:pPr>
            <a:endParaRPr lang="en-US" dirty="0">
              <a:solidFill>
                <a:srgbClr val="0000FF"/>
              </a:solidFill>
            </a:endParaRPr>
          </a:p>
        </p:txBody>
      </p:sp>
    </p:spTree>
    <p:extLst>
      <p:ext uri="{BB962C8B-B14F-4D97-AF65-F5344CB8AC3E}">
        <p14:creationId xmlns:p14="http://schemas.microsoft.com/office/powerpoint/2010/main" val="10839016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smtClean="0">
                <a:solidFill>
                  <a:srgbClr val="002060"/>
                </a:solidFill>
              </a:rPr>
              <a:t>4 points possible</a:t>
            </a:r>
            <a:endParaRPr lang="en-US" sz="2800" b="1" dirty="0">
              <a:solidFill>
                <a:srgbClr val="002060"/>
              </a:solidFill>
            </a:endParaRPr>
          </a:p>
        </p:txBody>
      </p:sp>
      <p:sp>
        <p:nvSpPr>
          <p:cNvPr id="3" name="Content Placeholder 2"/>
          <p:cNvSpPr>
            <a:spLocks noGrp="1"/>
          </p:cNvSpPr>
          <p:nvPr>
            <p:ph idx="1"/>
          </p:nvPr>
        </p:nvSpPr>
        <p:spPr>
          <a:xfrm>
            <a:off x="251460" y="1417638"/>
            <a:ext cx="8743950" cy="5440362"/>
          </a:xfrm>
        </p:spPr>
        <p:txBody>
          <a:bodyPr>
            <a:normAutofit fontScale="47500" lnSpcReduction="20000"/>
          </a:bodyPr>
          <a:lstStyle/>
          <a:p>
            <a:pPr marL="0" indent="0">
              <a:buNone/>
            </a:pPr>
            <a:r>
              <a:rPr lang="en-US" sz="4200" b="1" dirty="0"/>
              <a:t>Description of structure – 2 points:</a:t>
            </a:r>
          </a:p>
          <a:p>
            <a:pPr lvl="0"/>
            <a:r>
              <a:rPr lang="en-US" sz="4600" dirty="0"/>
              <a:t>Phospholipid bilayer</a:t>
            </a:r>
          </a:p>
          <a:p>
            <a:pPr lvl="0"/>
            <a:r>
              <a:rPr lang="en-US" sz="4600" dirty="0"/>
              <a:t>Integral/peripheral proteins</a:t>
            </a:r>
          </a:p>
          <a:p>
            <a:pPr lvl="0"/>
            <a:r>
              <a:rPr lang="en-US" sz="4600" dirty="0"/>
              <a:t>Glycolipids, glycoproteins</a:t>
            </a:r>
          </a:p>
          <a:p>
            <a:pPr lvl="0"/>
            <a:r>
              <a:rPr lang="en-US" sz="4600" dirty="0"/>
              <a:t>Cholesterol in animal membranes</a:t>
            </a:r>
          </a:p>
          <a:p>
            <a:pPr marL="0" indent="0">
              <a:buNone/>
            </a:pPr>
            <a:r>
              <a:rPr lang="en-US" sz="4200" dirty="0"/>
              <a:t> </a:t>
            </a:r>
          </a:p>
          <a:p>
            <a:pPr marL="0" indent="0">
              <a:buNone/>
            </a:pPr>
            <a:r>
              <a:rPr lang="en-US" sz="4200" b="1" dirty="0"/>
              <a:t>Explanation – 2 points:</a:t>
            </a:r>
          </a:p>
          <a:p>
            <a:pPr lvl="0"/>
            <a:r>
              <a:rPr lang="en-US" sz="4600" dirty="0"/>
              <a:t>Protein’s 3-D shape allows it to act as a channel, bind solutes, and/or bind </a:t>
            </a:r>
            <a:r>
              <a:rPr lang="en-US" sz="4600" dirty="0" smtClean="0"/>
              <a:t>ATP.</a:t>
            </a:r>
            <a:endParaRPr lang="en-US" sz="4600" dirty="0"/>
          </a:p>
          <a:p>
            <a:pPr lvl="0"/>
            <a:r>
              <a:rPr lang="en-US" sz="4600" dirty="0"/>
              <a:t>Some solutes, like ions and large hydrophobic molecules cannot cross the phospholipid membranes </a:t>
            </a:r>
            <a:r>
              <a:rPr lang="en-US" sz="4600" dirty="0" smtClean="0"/>
              <a:t>unassisted.</a:t>
            </a:r>
            <a:endParaRPr lang="en-US" sz="4600" dirty="0"/>
          </a:p>
          <a:p>
            <a:pPr lvl="0"/>
            <a:r>
              <a:rPr lang="en-US" sz="4600" dirty="0"/>
              <a:t>Integral proteins allow such substances to pass by providing a hydrophilic channel; binding of solute leads to shape change in </a:t>
            </a:r>
            <a:r>
              <a:rPr lang="en-US" sz="4600" dirty="0" smtClean="0"/>
              <a:t>protein.</a:t>
            </a:r>
            <a:endParaRPr lang="en-US" sz="4600" dirty="0"/>
          </a:p>
          <a:p>
            <a:pPr lvl="0"/>
            <a:r>
              <a:rPr lang="en-US" sz="4600" dirty="0"/>
              <a:t>Hydrolysis of ATP causes shape change in protein, leading to shuttle of material across the </a:t>
            </a:r>
            <a:r>
              <a:rPr lang="en-US" sz="4600" dirty="0" smtClean="0"/>
              <a:t>membrane.</a:t>
            </a:r>
            <a:endParaRPr lang="en-US" sz="4600" dirty="0"/>
          </a:p>
          <a:p>
            <a:endParaRPr lang="en-US" dirty="0"/>
          </a:p>
        </p:txBody>
      </p:sp>
    </p:spTree>
    <p:extLst>
      <p:ext uri="{BB962C8B-B14F-4D97-AF65-F5344CB8AC3E}">
        <p14:creationId xmlns:p14="http://schemas.microsoft.com/office/powerpoint/2010/main" val="24359011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430" y="137478"/>
            <a:ext cx="8229600" cy="1143000"/>
          </a:xfrm>
        </p:spPr>
        <p:txBody>
          <a:bodyPr>
            <a:normAutofit/>
          </a:bodyPr>
          <a:lstStyle/>
          <a:p>
            <a:pPr algn="l"/>
            <a:r>
              <a:rPr lang="en-US" sz="3600" b="1" dirty="0" smtClean="0"/>
              <a:t>Plasma Membrane</a:t>
            </a:r>
            <a:endParaRPr lang="en-US" sz="3600" b="1" dirty="0"/>
          </a:p>
        </p:txBody>
      </p:sp>
      <p:pic>
        <p:nvPicPr>
          <p:cNvPr id="7170" name="Picture 2" descr="http://greatneck.k12.ny.us/GNPS/SHS/dept/science/krauz/bio_h/images/07_07PlasmaMembrane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430" y="1280478"/>
            <a:ext cx="7620000" cy="5267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59831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4</a:t>
            </a:r>
            <a:r>
              <a:rPr lang="en-US" sz="2800" b="1" dirty="0" smtClean="0">
                <a:solidFill>
                  <a:srgbClr val="002060"/>
                </a:solidFill>
              </a:rPr>
              <a:t> points possible</a:t>
            </a:r>
            <a:endParaRPr lang="en-US" sz="2800" b="1" dirty="0">
              <a:solidFill>
                <a:srgbClr val="00206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1295586"/>
              </p:ext>
            </p:extLst>
          </p:nvPr>
        </p:nvGraphicFramePr>
        <p:xfrm>
          <a:off x="114301" y="1417639"/>
          <a:ext cx="8892539" cy="5121250"/>
        </p:xfrm>
        <a:graphic>
          <a:graphicData uri="http://schemas.openxmlformats.org/drawingml/2006/table">
            <a:tbl>
              <a:tblPr firstRow="1" firstCol="1" bandRow="1"/>
              <a:tblGrid>
                <a:gridCol w="1636226"/>
                <a:gridCol w="3308025"/>
                <a:gridCol w="3948288"/>
              </a:tblGrid>
              <a:tr h="764881">
                <a:tc>
                  <a:txBody>
                    <a:bodyPr/>
                    <a:lstStyle/>
                    <a:p>
                      <a:pPr marL="0" marR="0">
                        <a:spcBef>
                          <a:spcPts val="0"/>
                        </a:spcBef>
                        <a:spcAft>
                          <a:spcPts val="0"/>
                        </a:spcAft>
                      </a:pPr>
                      <a:r>
                        <a:rPr lang="en-US" sz="2000" b="1" dirty="0">
                          <a:effectLst/>
                        </a:rPr>
                        <a:t>Choose TWO</a:t>
                      </a:r>
                      <a:endParaRPr lang="en-US" sz="2000" b="1"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b="1" dirty="0">
                          <a:effectLst/>
                        </a:rPr>
                        <a:t>Describe function (1 pt for each function)</a:t>
                      </a:r>
                      <a:endParaRPr lang="en-US" sz="2000" b="1"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b="1" dirty="0">
                          <a:effectLst/>
                        </a:rPr>
                        <a:t>Explain how </a:t>
                      </a:r>
                      <a:r>
                        <a:rPr lang="en-US" sz="2000" b="1" dirty="0" smtClean="0">
                          <a:effectLst/>
                        </a:rPr>
                        <a:t>a prokaryote </a:t>
                      </a:r>
                      <a:r>
                        <a:rPr lang="en-US" sz="2000" b="1" dirty="0">
                          <a:effectLst/>
                        </a:rPr>
                        <a:t>carries out function (1 pt each)</a:t>
                      </a:r>
                      <a:endParaRPr lang="en-US" sz="2000" b="1" dirty="0">
                        <a:effectLst/>
                        <a:latin typeface="Calibri"/>
                        <a:ea typeface="Calibri"/>
                        <a:cs typeface="Times New Roman"/>
                      </a:endParaRPr>
                    </a:p>
                  </a:txBody>
                  <a:tcPr marL="68580" marR="68580" marT="0" marB="0"/>
                </a:tc>
              </a:tr>
              <a:tr h="764881">
                <a:tc>
                  <a:txBody>
                    <a:bodyPr/>
                    <a:lstStyle/>
                    <a:p>
                      <a:pPr marL="0" marR="0">
                        <a:spcBef>
                          <a:spcPts val="0"/>
                        </a:spcBef>
                        <a:spcAft>
                          <a:spcPts val="0"/>
                        </a:spcAft>
                      </a:pPr>
                      <a:r>
                        <a:rPr lang="en-US" sz="2000" b="1" dirty="0">
                          <a:effectLst/>
                        </a:rPr>
                        <a:t>Mitochondria</a:t>
                      </a:r>
                      <a:endParaRPr lang="en-US" sz="2000" b="1"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ATP synthesis OR aerobic/cellular </a:t>
                      </a:r>
                      <a:r>
                        <a:rPr lang="en-US" sz="2000" dirty="0" smtClean="0">
                          <a:effectLst/>
                        </a:rPr>
                        <a:t>respiration</a:t>
                      </a:r>
                    </a:p>
                    <a:p>
                      <a:pPr marL="0" marR="0">
                        <a:spcBef>
                          <a:spcPts val="0"/>
                        </a:spcBef>
                        <a:spcAft>
                          <a:spcPts val="0"/>
                        </a:spcAft>
                      </a:pP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Plasma membrane OR cytosolic molecules are used for ATP synthesis</a:t>
                      </a:r>
                      <a:endParaRPr lang="en-US" sz="2000" dirty="0">
                        <a:effectLst/>
                        <a:latin typeface="Calibri"/>
                        <a:ea typeface="Calibri"/>
                        <a:cs typeface="Times New Roman"/>
                      </a:endParaRPr>
                    </a:p>
                  </a:txBody>
                  <a:tcPr marL="68580" marR="68580" marT="0" marB="0"/>
                </a:tc>
              </a:tr>
              <a:tr h="1529764">
                <a:tc>
                  <a:txBody>
                    <a:bodyPr/>
                    <a:lstStyle/>
                    <a:p>
                      <a:pPr marL="0" marR="0">
                        <a:spcBef>
                          <a:spcPts val="0"/>
                        </a:spcBef>
                        <a:spcAft>
                          <a:spcPts val="0"/>
                        </a:spcAft>
                      </a:pPr>
                      <a:r>
                        <a:rPr lang="en-US" sz="2000" b="1" dirty="0">
                          <a:effectLst/>
                        </a:rPr>
                        <a:t>Chloroplasts</a:t>
                      </a:r>
                      <a:endParaRPr lang="en-US" sz="2000" b="1"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Light absorption</a:t>
                      </a:r>
                      <a:r>
                        <a:rPr lang="en-US" sz="2000" dirty="0" smtClean="0">
                          <a:effectLst/>
                        </a:rPr>
                        <a:t>/</a:t>
                      </a:r>
                    </a:p>
                    <a:p>
                      <a:pPr marL="0" marR="0">
                        <a:spcBef>
                          <a:spcPts val="0"/>
                        </a:spcBef>
                        <a:spcAft>
                          <a:spcPts val="0"/>
                        </a:spcAft>
                      </a:pPr>
                      <a:r>
                        <a:rPr lang="en-US" sz="2000" dirty="0" smtClean="0">
                          <a:effectLst/>
                        </a:rPr>
                        <a:t>photosynthesis/</a:t>
                      </a:r>
                    </a:p>
                    <a:p>
                      <a:pPr marL="0" marR="0">
                        <a:spcBef>
                          <a:spcPts val="0"/>
                        </a:spcBef>
                        <a:spcAft>
                          <a:spcPts val="0"/>
                        </a:spcAft>
                      </a:pPr>
                      <a:r>
                        <a:rPr lang="en-US" sz="2000" dirty="0" smtClean="0">
                          <a:effectLst/>
                        </a:rPr>
                        <a:t>carbohydrate </a:t>
                      </a:r>
                      <a:r>
                        <a:rPr lang="en-US" sz="2000" dirty="0">
                          <a:effectLst/>
                        </a:rPr>
                        <a:t>synthesis</a:t>
                      </a: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Pigments in the cytosol OR cytosolic molecules function in </a:t>
                      </a:r>
                      <a:r>
                        <a:rPr lang="en-US" sz="2000" dirty="0" smtClean="0">
                          <a:effectLst/>
                        </a:rPr>
                        <a:t>light</a:t>
                      </a:r>
                      <a:r>
                        <a:rPr lang="en-US" sz="2000" baseline="0" dirty="0" smtClean="0">
                          <a:effectLst/>
                        </a:rPr>
                        <a:t> </a:t>
                      </a:r>
                      <a:r>
                        <a:rPr lang="en-US" sz="2000" dirty="0" smtClean="0">
                          <a:effectLst/>
                        </a:rPr>
                        <a:t>absorption/photosynthesis/</a:t>
                      </a:r>
                    </a:p>
                    <a:p>
                      <a:pPr marL="0" marR="0">
                        <a:spcBef>
                          <a:spcPts val="0"/>
                        </a:spcBef>
                        <a:spcAft>
                          <a:spcPts val="0"/>
                        </a:spcAft>
                      </a:pPr>
                      <a:r>
                        <a:rPr lang="en-US" sz="2000" dirty="0" smtClean="0">
                          <a:effectLst/>
                        </a:rPr>
                        <a:t>carbohydrate </a:t>
                      </a:r>
                      <a:r>
                        <a:rPr lang="en-US" sz="2000" dirty="0">
                          <a:effectLst/>
                        </a:rPr>
                        <a:t>production </a:t>
                      </a:r>
                      <a:endParaRPr lang="en-US" sz="2000" dirty="0">
                        <a:effectLst/>
                        <a:latin typeface="Calibri"/>
                        <a:ea typeface="Calibri"/>
                        <a:cs typeface="Times New Roman"/>
                      </a:endParaRPr>
                    </a:p>
                  </a:txBody>
                  <a:tcPr marL="68580" marR="68580" marT="0" marB="0"/>
                </a:tc>
              </a:tr>
              <a:tr h="1912205">
                <a:tc>
                  <a:txBody>
                    <a:bodyPr/>
                    <a:lstStyle/>
                    <a:p>
                      <a:pPr marL="0" marR="0">
                        <a:spcBef>
                          <a:spcPts val="0"/>
                        </a:spcBef>
                        <a:spcAft>
                          <a:spcPts val="0"/>
                        </a:spcAft>
                      </a:pPr>
                      <a:r>
                        <a:rPr lang="en-US" sz="2000" b="1" dirty="0">
                          <a:effectLst/>
                        </a:rPr>
                        <a:t>Golgi complex</a:t>
                      </a:r>
                      <a:endParaRPr lang="en-US" sz="2000" b="1"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Protein modification/packaging</a:t>
                      </a:r>
                      <a:r>
                        <a:rPr lang="en-US" sz="2000" dirty="0" smtClean="0">
                          <a:effectLst/>
                        </a:rPr>
                        <a:t>/</a:t>
                      </a:r>
                    </a:p>
                    <a:p>
                      <a:pPr marL="0" marR="0">
                        <a:spcBef>
                          <a:spcPts val="0"/>
                        </a:spcBef>
                        <a:spcAft>
                          <a:spcPts val="0"/>
                        </a:spcAft>
                      </a:pPr>
                      <a:r>
                        <a:rPr lang="en-US" sz="2000" dirty="0" smtClean="0">
                          <a:effectLst/>
                        </a:rPr>
                        <a:t>transport </a:t>
                      </a:r>
                      <a:r>
                        <a:rPr lang="en-US" sz="2000" dirty="0">
                          <a:effectLst/>
                        </a:rPr>
                        <a:t>OR production of lysosomes</a:t>
                      </a:r>
                      <a:endParaRPr lang="en-US" sz="2000" dirty="0">
                        <a:effectLst/>
                        <a:latin typeface="Calibri"/>
                        <a:ea typeface="Calibri"/>
                        <a:cs typeface="Times New Roman"/>
                      </a:endParaRPr>
                    </a:p>
                  </a:txBody>
                  <a:tcPr marL="68580" marR="68580" marT="0" marB="0"/>
                </a:tc>
                <a:tc>
                  <a:txBody>
                    <a:bodyPr/>
                    <a:lstStyle/>
                    <a:p>
                      <a:pPr marL="0" marR="0">
                        <a:spcBef>
                          <a:spcPts val="0"/>
                        </a:spcBef>
                        <a:spcAft>
                          <a:spcPts val="0"/>
                        </a:spcAft>
                      </a:pPr>
                      <a:r>
                        <a:rPr lang="en-US" sz="2000" dirty="0">
                          <a:effectLst/>
                        </a:rPr>
                        <a:t>Protein modification/packaging</a:t>
                      </a:r>
                      <a:r>
                        <a:rPr lang="en-US" sz="2000" dirty="0" smtClean="0">
                          <a:effectLst/>
                        </a:rPr>
                        <a:t>/</a:t>
                      </a:r>
                    </a:p>
                    <a:p>
                      <a:pPr marL="0" marR="0">
                        <a:spcBef>
                          <a:spcPts val="0"/>
                        </a:spcBef>
                        <a:spcAft>
                          <a:spcPts val="0"/>
                        </a:spcAft>
                      </a:pPr>
                      <a:r>
                        <a:rPr lang="en-US" sz="2000" dirty="0" smtClean="0">
                          <a:effectLst/>
                        </a:rPr>
                        <a:t>transport </a:t>
                      </a:r>
                      <a:r>
                        <a:rPr lang="en-US" sz="2000" dirty="0">
                          <a:effectLst/>
                        </a:rPr>
                        <a:t>take place in the cytosol  OR bacteria have no lysosomes but there are enzymes in the cytosol that </a:t>
                      </a:r>
                      <a:r>
                        <a:rPr lang="en-US" sz="2000" dirty="0" smtClean="0">
                          <a:effectLst/>
                        </a:rPr>
                        <a:t>hydrolyze</a:t>
                      </a:r>
                      <a:r>
                        <a:rPr lang="en-US" sz="2000" baseline="0" dirty="0" smtClean="0">
                          <a:effectLst/>
                        </a:rPr>
                        <a:t> </a:t>
                      </a:r>
                      <a:r>
                        <a:rPr lang="en-US" sz="2000" dirty="0" smtClean="0">
                          <a:effectLst/>
                        </a:rPr>
                        <a:t>wastes/metabolites/</a:t>
                      </a:r>
                    </a:p>
                    <a:p>
                      <a:pPr marL="0" marR="0">
                        <a:spcBef>
                          <a:spcPts val="0"/>
                        </a:spcBef>
                        <a:spcAft>
                          <a:spcPts val="0"/>
                        </a:spcAft>
                      </a:pPr>
                      <a:r>
                        <a:rPr lang="en-US" sz="2000" dirty="0" smtClean="0">
                          <a:effectLst/>
                        </a:rPr>
                        <a:t>pathogens</a:t>
                      </a:r>
                      <a:endParaRPr lang="en-US" sz="20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37187134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Types of Transport Across Membranes</a:t>
            </a:r>
            <a:endParaRPr lang="en-US" sz="3600" b="1" dirty="0"/>
          </a:p>
        </p:txBody>
      </p:sp>
      <p:pic>
        <p:nvPicPr>
          <p:cNvPr id="5" name="Picture 6" descr="http://www.bio.miami.edu/~cmallery/150/memb/c8.7x17.transpo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360" y="1554480"/>
            <a:ext cx="5027944" cy="3885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http://www.kscience.co.uk/as/module1/pictures/endoexo.jpg"/>
          <p:cNvPicPr/>
          <p:nvPr/>
        </p:nvPicPr>
        <p:blipFill>
          <a:blip r:embed="rId4">
            <a:extLst>
              <a:ext uri="{28A0092B-C50C-407E-A947-70E740481C1C}">
                <a14:useLocalDpi xmlns:a14="http://schemas.microsoft.com/office/drawing/2010/main" val="0"/>
              </a:ext>
            </a:extLst>
          </a:blip>
          <a:srcRect/>
          <a:stretch>
            <a:fillRect/>
          </a:stretch>
        </p:blipFill>
        <p:spPr bwMode="auto">
          <a:xfrm>
            <a:off x="6332538" y="3225484"/>
            <a:ext cx="2354262" cy="2214562"/>
          </a:xfrm>
          <a:prstGeom prst="rect">
            <a:avLst/>
          </a:prstGeom>
          <a:noFill/>
          <a:ln>
            <a:noFill/>
          </a:ln>
        </p:spPr>
      </p:pic>
      <p:sp>
        <p:nvSpPr>
          <p:cNvPr id="3" name="TextBox 2"/>
          <p:cNvSpPr txBox="1"/>
          <p:nvPr/>
        </p:nvSpPr>
        <p:spPr>
          <a:xfrm>
            <a:off x="6583680" y="2526030"/>
            <a:ext cx="1920240" cy="646331"/>
          </a:xfrm>
          <a:prstGeom prst="rect">
            <a:avLst/>
          </a:prstGeom>
          <a:noFill/>
        </p:spPr>
        <p:txBody>
          <a:bodyPr wrap="square" rtlCol="0">
            <a:spAutoFit/>
          </a:bodyPr>
          <a:lstStyle/>
          <a:p>
            <a:pPr algn="ctr"/>
            <a:r>
              <a:rPr lang="en-US" b="1" dirty="0" smtClean="0"/>
              <a:t>Endocytosis and Exocytosis</a:t>
            </a:r>
            <a:endParaRPr lang="en-US" b="1" dirty="0"/>
          </a:p>
        </p:txBody>
      </p:sp>
    </p:spTree>
    <p:extLst>
      <p:ext uri="{BB962C8B-B14F-4D97-AF65-F5344CB8AC3E}">
        <p14:creationId xmlns:p14="http://schemas.microsoft.com/office/powerpoint/2010/main" val="16631399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a:t>
            </a:r>
            <a:r>
              <a:rPr lang="en-US" sz="3600" b="1" dirty="0">
                <a:solidFill>
                  <a:srgbClr val="002060"/>
                </a:solidFill>
              </a:rPr>
              <a:t>% pattern </a:t>
            </a:r>
            <a:endParaRPr lang="en-US" sz="9600" dirty="0">
              <a:solidFill>
                <a:srgbClr val="FF0000"/>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1851714046"/>
              </p:ext>
            </p:extLst>
          </p:nvPr>
        </p:nvGraphicFramePr>
        <p:xfrm>
          <a:off x="1337308" y="3989070"/>
          <a:ext cx="7003734" cy="2743200"/>
        </p:xfrm>
        <a:graphic>
          <a:graphicData uri="http://schemas.openxmlformats.org/drawingml/2006/table">
            <a:tbl>
              <a:tblPr firstRow="1" firstCol="1" bandRow="1">
                <a:tableStyleId>{073A0DAA-6AF3-43AB-8588-CEC1D06C72B9}</a:tableStyleId>
              </a:tblPr>
              <a:tblGrid>
                <a:gridCol w="1167773"/>
                <a:gridCol w="1015359"/>
                <a:gridCol w="1062990"/>
                <a:gridCol w="1291590"/>
                <a:gridCol w="1298975"/>
                <a:gridCol w="1167047"/>
              </a:tblGrid>
              <a:tr h="396239">
                <a:tc rowSpan="2">
                  <a:txBody>
                    <a:bodyPr/>
                    <a:lstStyle/>
                    <a:p>
                      <a:pPr marL="0" marR="0" algn="ctr">
                        <a:spcBef>
                          <a:spcPts val="0"/>
                        </a:spcBef>
                        <a:spcAft>
                          <a:spcPts val="0"/>
                        </a:spcAft>
                      </a:pPr>
                      <a:r>
                        <a:rPr lang="en-US" sz="2000" dirty="0">
                          <a:effectLst/>
                        </a:rPr>
                        <a:t> </a:t>
                      </a:r>
                    </a:p>
                    <a:p>
                      <a:pPr marL="0" marR="0" algn="ctr">
                        <a:spcBef>
                          <a:spcPts val="0"/>
                        </a:spcBef>
                        <a:spcAft>
                          <a:spcPts val="0"/>
                        </a:spcAft>
                      </a:pPr>
                      <a:r>
                        <a:rPr lang="en-US" sz="2000" dirty="0">
                          <a:effectLst/>
                        </a:rPr>
                        <a:t> </a:t>
                      </a:r>
                    </a:p>
                    <a:p>
                      <a:pPr marL="0" marR="0" algn="ctr">
                        <a:spcBef>
                          <a:spcPts val="0"/>
                        </a:spcBef>
                        <a:spcAft>
                          <a:spcPts val="0"/>
                        </a:spcAft>
                      </a:pPr>
                      <a:r>
                        <a:rPr lang="en-US" sz="2000" dirty="0">
                          <a:effectLst/>
                        </a:rPr>
                        <a:t>Time (min)</a:t>
                      </a:r>
                      <a:endParaRPr lang="en-US" sz="2000" dirty="0">
                        <a:effectLst/>
                        <a:latin typeface="Cambria"/>
                        <a:ea typeface="MS Mincho"/>
                        <a:cs typeface="Times New Roman"/>
                      </a:endParaRPr>
                    </a:p>
                  </a:txBody>
                  <a:tcPr marL="68580" marR="68580" marT="0" marB="0"/>
                </a:tc>
                <a:tc gridSpan="5">
                  <a:txBody>
                    <a:bodyPr/>
                    <a:lstStyle/>
                    <a:p>
                      <a:pPr marL="0" marR="0" algn="ctr">
                        <a:spcBef>
                          <a:spcPts val="0"/>
                        </a:spcBef>
                        <a:spcAft>
                          <a:spcPts val="0"/>
                        </a:spcAft>
                      </a:pPr>
                      <a:r>
                        <a:rPr lang="en-US" sz="2000" dirty="0">
                          <a:effectLst/>
                        </a:rPr>
                        <a:t>Percentage of </a:t>
                      </a:r>
                      <a:r>
                        <a:rPr lang="en-US" sz="2000" dirty="0" smtClean="0">
                          <a:effectLst/>
                        </a:rPr>
                        <a:t>Radioactive</a:t>
                      </a:r>
                      <a:r>
                        <a:rPr lang="en-US" sz="2000" baseline="0" dirty="0" smtClean="0">
                          <a:effectLst/>
                        </a:rPr>
                        <a:t> Protein</a:t>
                      </a:r>
                      <a:endParaRPr lang="en-US" sz="2000" dirty="0">
                        <a:effectLst/>
                        <a:latin typeface="Cambria"/>
                        <a:ea typeface="MS Mincho"/>
                        <a:cs typeface="Times New Roman"/>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750464">
                <a:tc vMerge="1">
                  <a:txBody>
                    <a:bodyPr/>
                    <a:lstStyle/>
                    <a:p>
                      <a:endParaRPr lang="en-US"/>
                    </a:p>
                  </a:txBody>
                  <a:tcPr/>
                </a:tc>
                <a:tc>
                  <a:txBody>
                    <a:bodyPr/>
                    <a:lstStyle/>
                    <a:p>
                      <a:pPr marL="0" marR="0" algn="ctr">
                        <a:spcBef>
                          <a:spcPts val="0"/>
                        </a:spcBef>
                        <a:spcAft>
                          <a:spcPts val="0"/>
                        </a:spcAft>
                      </a:pPr>
                      <a:r>
                        <a:rPr lang="en-US" sz="1800" dirty="0" smtClean="0">
                          <a:effectLst/>
                        </a:rPr>
                        <a:t>RER</a:t>
                      </a:r>
                      <a:endParaRPr lang="en-US" sz="18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smtClean="0">
                          <a:effectLst/>
                        </a:rPr>
                        <a:t>Golgi</a:t>
                      </a:r>
                      <a:endParaRPr lang="en-US" sz="18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Plasma Membrane</a:t>
                      </a:r>
                      <a:endParaRPr lang="en-US" sz="18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Ribosomes</a:t>
                      </a:r>
                      <a:endParaRPr lang="en-US" sz="1800" b="1"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1800" dirty="0">
                          <a:effectLst/>
                        </a:rPr>
                        <a:t>Secretory Vesicles</a:t>
                      </a:r>
                      <a:endParaRPr lang="en-US" sz="1800" b="1" dirty="0">
                        <a:effectLst/>
                        <a:latin typeface="Cambria"/>
                        <a:ea typeface="MS Mincho"/>
                        <a:cs typeface="Times New Roman"/>
                      </a:endParaRPr>
                    </a:p>
                  </a:txBody>
                  <a:tcPr marL="68580" marR="68580" marT="0" marB="0"/>
                </a:tc>
              </a:tr>
              <a:tr h="250155">
                <a:tc>
                  <a:txBody>
                    <a:bodyPr/>
                    <a:lstStyle/>
                    <a:p>
                      <a:pPr marL="0" marR="0" algn="ctr">
                        <a:spcBef>
                          <a:spcPts val="0"/>
                        </a:spcBef>
                        <a:spcAft>
                          <a:spcPts val="0"/>
                        </a:spcAft>
                      </a:pPr>
                      <a:r>
                        <a:rPr lang="en-US" sz="2000" dirty="0">
                          <a:effectLst/>
                        </a:rPr>
                        <a:t>10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10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90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r>
              <a:tr h="250155">
                <a:tc>
                  <a:txBody>
                    <a:bodyPr/>
                    <a:lstStyle/>
                    <a:p>
                      <a:pPr marL="0" marR="0" algn="ctr">
                        <a:spcBef>
                          <a:spcPts val="0"/>
                        </a:spcBef>
                        <a:spcAft>
                          <a:spcPts val="0"/>
                        </a:spcAft>
                      </a:pPr>
                      <a:r>
                        <a:rPr lang="en-US" sz="2000" dirty="0">
                          <a:effectLst/>
                        </a:rPr>
                        <a:t>20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75</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25</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r>
              <a:tr h="250155">
                <a:tc>
                  <a:txBody>
                    <a:bodyPr/>
                    <a:lstStyle/>
                    <a:p>
                      <a:pPr marL="0" marR="0" algn="ctr">
                        <a:spcBef>
                          <a:spcPts val="0"/>
                        </a:spcBef>
                        <a:spcAft>
                          <a:spcPts val="0"/>
                        </a:spcAft>
                      </a:pPr>
                      <a:r>
                        <a:rPr lang="en-US" sz="2000" dirty="0">
                          <a:effectLst/>
                        </a:rPr>
                        <a:t>30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50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10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40</a:t>
                      </a:r>
                      <a:endParaRPr lang="en-US" sz="2000" dirty="0">
                        <a:effectLst/>
                        <a:latin typeface="Cambria"/>
                        <a:ea typeface="MS Mincho"/>
                        <a:cs typeface="Times New Roman"/>
                      </a:endParaRPr>
                    </a:p>
                  </a:txBody>
                  <a:tcPr marL="68580" marR="68580" marT="0" marB="0"/>
                </a:tc>
              </a:tr>
              <a:tr h="250155">
                <a:tc>
                  <a:txBody>
                    <a:bodyPr/>
                    <a:lstStyle/>
                    <a:p>
                      <a:pPr marL="0" marR="0" algn="ctr">
                        <a:spcBef>
                          <a:spcPts val="0"/>
                        </a:spcBef>
                        <a:spcAft>
                          <a:spcPts val="0"/>
                        </a:spcAft>
                      </a:pPr>
                      <a:r>
                        <a:rPr lang="en-US" sz="2000" dirty="0">
                          <a:effectLst/>
                        </a:rPr>
                        <a:t>40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85</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15</a:t>
                      </a:r>
                      <a:endParaRPr lang="en-US" sz="2000" dirty="0">
                        <a:effectLst/>
                        <a:latin typeface="Cambria"/>
                        <a:ea typeface="MS Mincho"/>
                        <a:cs typeface="Times New Roman"/>
                      </a:endParaRPr>
                    </a:p>
                  </a:txBody>
                  <a:tcPr marL="68580" marR="68580" marT="0" marB="0"/>
                </a:tc>
              </a:tr>
              <a:tr h="250155">
                <a:tc>
                  <a:txBody>
                    <a:bodyPr/>
                    <a:lstStyle/>
                    <a:p>
                      <a:pPr marL="0" marR="0" algn="ctr">
                        <a:spcBef>
                          <a:spcPts val="0"/>
                        </a:spcBef>
                        <a:spcAft>
                          <a:spcPts val="0"/>
                        </a:spcAft>
                      </a:pPr>
                      <a:r>
                        <a:rPr lang="en-US" sz="2000" dirty="0">
                          <a:effectLst/>
                        </a:rPr>
                        <a:t>50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c>
                  <a:txBody>
                    <a:bodyPr/>
                    <a:lstStyle/>
                    <a:p>
                      <a:pPr marL="0" marR="0" algn="ctr">
                        <a:spcBef>
                          <a:spcPts val="0"/>
                        </a:spcBef>
                        <a:spcAft>
                          <a:spcPts val="0"/>
                        </a:spcAft>
                      </a:pPr>
                      <a:r>
                        <a:rPr lang="en-US" sz="2000" dirty="0">
                          <a:effectLst/>
                        </a:rPr>
                        <a:t>0</a:t>
                      </a:r>
                      <a:endParaRPr lang="en-US" sz="2000" dirty="0">
                        <a:effectLst/>
                        <a:latin typeface="Cambria"/>
                        <a:ea typeface="MS Mincho"/>
                        <a:cs typeface="Times New Roman"/>
                      </a:endParaRPr>
                    </a:p>
                  </a:txBody>
                  <a:tcPr marL="68580" marR="68580" marT="0" marB="0"/>
                </a:tc>
              </a:tr>
            </a:tbl>
          </a:graphicData>
        </a:graphic>
      </p:graphicFrame>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 y="1143318"/>
            <a:ext cx="3177540" cy="1908492"/>
          </a:xfrm>
        </p:spPr>
        <p:txBody>
          <a:bodyPr>
            <a:normAutofit fontScale="90000"/>
          </a:bodyPr>
          <a:lstStyle/>
          <a:p>
            <a:r>
              <a:rPr lang="en-US" sz="3600" b="1" dirty="0"/>
              <a:t>O</a:t>
            </a:r>
            <a:r>
              <a:rPr lang="en-US" sz="3600" b="1" dirty="0" smtClean="0"/>
              <a:t>rganelles interact to provide essential cellular processes</a:t>
            </a:r>
            <a:endParaRPr lang="en-US" sz="3600" b="1" dirty="0"/>
          </a:p>
        </p:txBody>
      </p:sp>
      <p:pic>
        <p:nvPicPr>
          <p:cNvPr id="2053" name="Picture 5" descr="http://droualb.faculty.mjc.edu/Course%20Materials/Elementary%20Anatomy%20and%20Physiology%2050/Lecture%20outlines/cell%20anatomy%20images/Secretory%20vesicles.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37560" y="525153"/>
            <a:ext cx="5932170" cy="6332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70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4000" b="1" dirty="0" smtClean="0">
                <a:solidFill>
                  <a:srgbClr val="002060"/>
                </a:solidFill>
              </a:rPr>
              <a:t>Clue: the protein was secreted out of the cell</a:t>
            </a:r>
            <a:endParaRPr lang="en-US" sz="9600" b="1" dirty="0">
              <a:solidFill>
                <a:srgbClr val="002060"/>
              </a:solidFill>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4000" b="1" dirty="0" smtClean="0">
                <a:solidFill>
                  <a:srgbClr val="002060"/>
                </a:solidFill>
              </a:rPr>
              <a:t>Clue: compartmentalization and large surface area</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 y="1417638"/>
            <a:ext cx="3086100" cy="1143000"/>
          </a:xfrm>
        </p:spPr>
        <p:txBody>
          <a:bodyPr>
            <a:normAutofit fontScale="90000"/>
          </a:bodyPr>
          <a:lstStyle/>
          <a:p>
            <a:r>
              <a:rPr lang="en-US" dirty="0"/>
              <a:t/>
            </a:r>
            <a:br>
              <a:rPr lang="en-US" dirty="0"/>
            </a:br>
            <a:endParaRPr lang="en-US" dirty="0"/>
          </a:p>
        </p:txBody>
      </p:sp>
      <p:pic>
        <p:nvPicPr>
          <p:cNvPr id="3074" name="Picture 2" descr="http://lhsrattlerscience.weebly.com/uploads/1/3/0/0/13008285/8084213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324975" cy="6991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072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a large surface area-to-volume ratio is necessary for efficient transport</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656</TotalTime>
  <Words>762</Words>
  <Application>Microsoft Office PowerPoint</Application>
  <PresentationFormat>On-screen Show (4:3)</PresentationFormat>
  <Paragraphs>174</Paragraphs>
  <Slides>24</Slides>
  <Notes>24</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MS Mincho</vt:lpstr>
      <vt:lpstr>Arial</vt:lpstr>
      <vt:lpstr>Calibri</vt:lpstr>
      <vt:lpstr>Cambria</vt:lpstr>
      <vt:lpstr>Symbol</vt:lpstr>
      <vt:lpstr>Times New Roman</vt:lpstr>
      <vt:lpstr>Office Theme</vt:lpstr>
      <vt:lpstr>Welcome to AP Biology Saturday Study Session </vt:lpstr>
      <vt:lpstr>Question 1</vt:lpstr>
      <vt:lpstr>Types of Transport Across Membranes</vt:lpstr>
      <vt:lpstr>Question 2</vt:lpstr>
      <vt:lpstr>Organelles interact to provide essential cellular processes</vt:lpstr>
      <vt:lpstr>Question 3</vt:lpstr>
      <vt:lpstr>Question 4</vt:lpstr>
      <vt:lpstr> </vt:lpstr>
      <vt:lpstr>Question 5</vt:lpstr>
      <vt:lpstr>Question 6</vt:lpstr>
      <vt:lpstr>Surface area-to-volume ratios affect the ability to obtain nutrients and eliminate wastes</vt:lpstr>
      <vt:lpstr>Question 7</vt:lpstr>
      <vt:lpstr>Cotransport</vt:lpstr>
      <vt:lpstr>Question 8</vt:lpstr>
      <vt:lpstr>Nitrogen Cycle</vt:lpstr>
      <vt:lpstr>Question 9</vt:lpstr>
      <vt:lpstr>Divergence in osmoregulation due to adaptations in different environments</vt:lpstr>
      <vt:lpstr>Osmosis in Plant Cells</vt:lpstr>
      <vt:lpstr>Math Grid In 1</vt:lpstr>
      <vt:lpstr>Math Grid In 2</vt:lpstr>
      <vt:lpstr>Short Free Response 1 4 points possible</vt:lpstr>
      <vt:lpstr>Plasma Membrane</vt:lpstr>
      <vt:lpstr>Short Free Response 2 4 points possible</vt:lpstr>
      <vt:lpstr>Long Free Response  </vt:lpstr>
    </vt:vector>
  </TitlesOfParts>
  <Company>A+ College Ready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Deuel, Maria</cp:lastModifiedBy>
  <cp:revision>96</cp:revision>
  <dcterms:created xsi:type="dcterms:W3CDTF">2013-01-02T18:47:43Z</dcterms:created>
  <dcterms:modified xsi:type="dcterms:W3CDTF">2014-12-19T16:05:43Z</dcterms:modified>
</cp:coreProperties>
</file>